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Work Sans Medium"/>
      <p:regular r:id="rId28"/>
      <p:bold r:id="rId29"/>
      <p:italic r:id="rId30"/>
      <p:boldItalic r:id="rId31"/>
    </p:embeddedFont>
    <p:embeddedFont>
      <p:font typeface="Work Sans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iHauCa97iBic0NIPhJPuE2XbPd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862416-EB97-44C5-BC0E-1499A6A60C95}">
  <a:tblStyle styleId="{6C862416-EB97-44C5-BC0E-1499A6A60C9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WorkSansMedium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WorkSans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Medium-boldItalic.fntdata"/><Relationship Id="rId30" Type="http://schemas.openxmlformats.org/officeDocument/2006/relationships/font" Target="fonts/WorkSansMedium-italic.fntdata"/><Relationship Id="rId11" Type="http://schemas.openxmlformats.org/officeDocument/2006/relationships/slide" Target="slides/slide6.xml"/><Relationship Id="rId33" Type="http://schemas.openxmlformats.org/officeDocument/2006/relationships/font" Target="fonts/WorkSansLight-bold.fntdata"/><Relationship Id="rId10" Type="http://schemas.openxmlformats.org/officeDocument/2006/relationships/slide" Target="slides/slide5.xml"/><Relationship Id="rId32" Type="http://schemas.openxmlformats.org/officeDocument/2006/relationships/font" Target="fonts/WorkSansLight-regular.fntdata"/><Relationship Id="rId13" Type="http://schemas.openxmlformats.org/officeDocument/2006/relationships/slide" Target="slides/slide8.xml"/><Relationship Id="rId35" Type="http://schemas.openxmlformats.org/officeDocument/2006/relationships/font" Target="fonts/WorkSans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WorkSans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9f43d4f57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g359f43d4f57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9f43d4f5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2" name="Google Shape;172;g359f43d4f5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e048ec4f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0" name="Google Shape;180;g34e048ec4f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9" name="Google Shape;1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e048ec4f3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g34e048ec4f3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e048ec4f3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4" name="Google Shape;234;g34e048ec4f3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61eqaofbksUPf8vwcWpJW-93AJUBAqzs/view?usp=sharing" TargetMode="External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document/d/1QwHlFBAo117_RpcSNbVjauDjzrlgs9_9s8hTqOsz5c0/edit?tab=t.0" TargetMode="External"/><Relationship Id="rId4" Type="http://schemas.openxmlformats.org/officeDocument/2006/relationships/hyperlink" Target="https://docs.google.com/document/d/1QwHlFBAo117_RpcSNbVjauDjzrlgs9_9s8hTqOsz5c0/edit?tab=t.0" TargetMode="External"/><Relationship Id="rId9" Type="http://schemas.openxmlformats.org/officeDocument/2006/relationships/hyperlink" Target="https://docs.google.com/document/d/1QwHlFBAo117_RpcSNbVjauDjzrlgs9_9s8hTqOsz5c0/edit?tab=t.0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hyperlink" Target="https://docs.google.com/forms/d/1wxpFvwTNuHTU72YcuqbW4u_W9f8etUOtVIM5vHP5ocM/edi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PjDxabpbOMLGOlG-DcIUuu9Au79qXz6Y/edit#heading=h.x1xp0bf10trh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KMDTffBfXYnJ0cK8n01nWsl8wIQ8ku-r/view?usp=drive_link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docs.google.com/spreadsheets/d/1eGEpMCIGmEoi53QLPpocwDp89TVQs42X/edit?usp=drive_link&amp;ouid=103664275700380287002&amp;rtpof=true&amp;sd=true" TargetMode="External"/><Relationship Id="rId6" Type="http://schemas.openxmlformats.org/officeDocument/2006/relationships/hyperlink" Target="https://docs.google.com/spreadsheets/d/1eGEpMCIGmEoi53QLPpocwDp89TVQs42X/edit?usp=drive_link&amp;ouid=103664275700380287002&amp;rtpof=true&amp;sd=true" TargetMode="External"/><Relationship Id="rId7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hyperlink" Target="https://drive.google.com/file/d/1sySbrrg23j4m6G0DyHXj49okGQADOv_R/view?usp=drive_link" TargetMode="External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file/d/13e6SM1QCLCGVAbogFmTOI_Twbn3phfih/view?usp=drive_link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drive.google.com/file/d/10SPqbEPyNI0ZkiboZlVvHEI3vbpAYyBy/view?usp=drive_link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hyperlink" Target="https://docs.google.com/spreadsheets/d/1XEizqF8zCljAcdGRc8C7bxCJRsDrY2Ej/edit?usp=drive_link&amp;ouid=107869326013768257212&amp;rtpof=true&amp;sd=tru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document/d/1-oFbCSAzw1fcraL6worM35Ot0c80BzyC/edi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ow" id="96" name="Google Shape;9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00" l="-3150" r="3146" t="-100000"/>
          <a:stretch/>
        </p:blipFill>
        <p:spPr>
          <a:xfrm>
            <a:off x="300470" y="206391"/>
            <a:ext cx="11891530" cy="1480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indow" id="97" name="Google Shape;97;p1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>
            <a:off x="1890949" y="2205376"/>
            <a:ext cx="8115325" cy="44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8072964" y="6361542"/>
            <a:ext cx="4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" title="Logo-tracklinker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9614" y="631223"/>
            <a:ext cx="7013250" cy="5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9f43d4f57_0_1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Stack Tecnológico</a:t>
            </a:r>
            <a:endParaRPr/>
          </a:p>
        </p:txBody>
      </p:sp>
      <p:sp>
        <p:nvSpPr>
          <p:cNvPr id="169" name="Google Shape;169;g359f43d4f57_0_13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9f43d4f57_0_7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359f43d4f57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477" y="1456884"/>
            <a:ext cx="5435536" cy="4991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g359f43d4f57_0_7"/>
          <p:cNvCxnSpPr>
            <a:stCxn id="174" idx="1"/>
          </p:cNvCxnSpPr>
          <p:nvPr/>
        </p:nvCxnSpPr>
        <p:spPr>
          <a:xfrm flipH="1" rot="10800000">
            <a:off x="950054" y="1094467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g359f43d4f57_0_7"/>
          <p:cNvSpPr txBox="1"/>
          <p:nvPr/>
        </p:nvSpPr>
        <p:spPr>
          <a:xfrm>
            <a:off x="719200" y="2756550"/>
            <a:ext cx="55479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>
                <a:solidFill>
                  <a:schemeClr val="dk1"/>
                </a:solidFill>
              </a:rPr>
              <a:t>TracLinker no es un sistema de facturación, por lo que no generará ni emitirá facturas. Su función es referenciar y asociar metadatos de facturas externas (número, fecha, valor) a movimientos de inventario y procesos de posventa, apoyando la trazabilidad y la verificación de información. Además, TracLinker permitirá el registro y seguimiento de incidencias relacionadas con facturas dentro de su módulo de posventa.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e048ec4f3_0_16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Mapas de Procesos </a:t>
            </a:r>
            <a:endParaRPr/>
          </a:p>
        </p:txBody>
      </p:sp>
      <p:sp>
        <p:nvSpPr>
          <p:cNvPr id="183" name="Google Shape;183;g34e048ec4f3_0_16"/>
          <p:cNvSpPr txBox="1"/>
          <p:nvPr/>
        </p:nvSpPr>
        <p:spPr>
          <a:xfrm>
            <a:off x="10914350" y="6473700"/>
            <a:ext cx="19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ver formato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34e048ec4f3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3400" y="2074950"/>
            <a:ext cx="4810075" cy="4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4e048ec4f3_0_16"/>
          <p:cNvSpPr txBox="1"/>
          <p:nvPr/>
        </p:nvSpPr>
        <p:spPr>
          <a:xfrm>
            <a:off x="364550" y="1451325"/>
            <a:ext cx="11380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91" name="Google Shape;191;p10"/>
          <p:cNvSpPr txBox="1"/>
          <p:nvPr/>
        </p:nvSpPr>
        <p:spPr>
          <a:xfrm>
            <a:off x="1409700" y="2038350"/>
            <a:ext cx="8839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 técnica usada para la recolección de datos fue realizar una encuesta la cual consta de 11 preguntas y fue respondida por 31 personas.</a:t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 encuesta se hizo con el fin de saber si el software Traclinker es viable para solucionar la problemática de NEXCOM S.A.S</a:t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10525500" y="6461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Tabulación</a:t>
            </a:r>
            <a:r>
              <a:rPr b="0" i="0" lang="es-MX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4625" y="3358375"/>
            <a:ext cx="2596705" cy="27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1900" y="3776575"/>
            <a:ext cx="3495526" cy="176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42650" y="3166075"/>
            <a:ext cx="2460750" cy="32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0"/>
          <p:cNvSpPr txBox="1"/>
          <p:nvPr/>
        </p:nvSpPr>
        <p:spPr>
          <a:xfrm>
            <a:off x="124850" y="6318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8"/>
              </a:rPr>
              <a:t>Encuesta</a:t>
            </a:r>
            <a:r>
              <a:rPr b="0" i="0" lang="es-MX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Requerimientos  </a:t>
            </a:r>
            <a:endParaRPr/>
          </a:p>
        </p:txBody>
      </p:sp>
      <p:graphicFrame>
        <p:nvGraphicFramePr>
          <p:cNvPr id="202" name="Google Shape;202;p12"/>
          <p:cNvGraphicFramePr/>
          <p:nvPr/>
        </p:nvGraphicFramePr>
        <p:xfrm>
          <a:off x="222650" y="2363975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{6C862416-EB97-44C5-BC0E-1499A6A60C95}</a:tableStyleId>
              </a:tblPr>
              <a:tblGrid>
                <a:gridCol w="1723650"/>
                <a:gridCol w="4048500"/>
              </a:tblGrid>
              <a:tr h="568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Identificación del requerimiento: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RF01 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Nombre del requerimiento: 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Inicio de sesión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Características: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El sistema deberá permitir acceder  mediante usuario y contraseña </a:t>
                      </a:r>
                      <a:endParaRPr sz="1200" u="none" cap="none" strike="noStrike"/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Descripción del requerimiento: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El sistema deberá permitir a todos los usuarios registrados por el administrador autenticarse mediante nombre de usuario y contraseña válidos. cargando la plataforma según su rol.</a:t>
                      </a:r>
                      <a:endParaRPr sz="1200" u="none" cap="none" strike="noStrike"/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3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Requerimientos NO funcionales: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RNF01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RNF03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RNF04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RNF05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RNF06</a:t>
                      </a:r>
                      <a:endParaRPr sz="1200" u="none" cap="none" strike="noStrike"/>
                    </a:p>
                  </a:txBody>
                  <a:tcPr marT="0" marB="0" marR="44450" marL="44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5" name="Google Shape;205;p12"/>
          <p:cNvGraphicFramePr/>
          <p:nvPr/>
        </p:nvGraphicFramePr>
        <p:xfrm>
          <a:off x="6264050" y="236395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{6C862416-EB97-44C5-BC0E-1499A6A60C95}</a:tableStyleId>
              </a:tblPr>
              <a:tblGrid>
                <a:gridCol w="1302800"/>
                <a:gridCol w="4469350"/>
              </a:tblGrid>
              <a:tr h="99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Identificación del requerimiento:</a:t>
                      </a:r>
                      <a:endParaRPr b="1" sz="1200" u="none" cap="none" strike="noStrike"/>
                    </a:p>
                  </a:txBody>
                  <a:tcPr marT="0" marB="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/>
                        <a:t>RNF 01</a:t>
                      </a:r>
                      <a:endParaRPr sz="1100" u="none" cap="none" strike="noStrike"/>
                    </a:p>
                  </a:txBody>
                  <a:tcPr marT="0" marB="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Nombre del requerimiento: </a:t>
                      </a:r>
                      <a:endParaRPr b="1" sz="1200" u="none" cap="none" strike="noStrike"/>
                    </a:p>
                  </a:txBody>
                  <a:tcPr marT="0" marB="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/>
                        <a:t>Interfaz del sistema</a:t>
                      </a:r>
                      <a:endParaRPr sz="1100" u="none" cap="none" strike="noStrike"/>
                    </a:p>
                  </a:txBody>
                  <a:tcPr marT="0" marB="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Características:</a:t>
                      </a:r>
                      <a:endParaRPr b="1" sz="1200" u="none" cap="none" strike="noStrike"/>
                    </a:p>
                  </a:txBody>
                  <a:tcPr marT="0" marB="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/>
                        <a:t>El sistema debe tener una interfaz de uso intuitiva y sencilla.</a:t>
                      </a:r>
                      <a:endParaRPr sz="1100" u="none" cap="none" strike="noStrike"/>
                    </a:p>
                  </a:txBody>
                  <a:tcPr marT="0" marB="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Descripción del requerimiento:</a:t>
                      </a:r>
                      <a:endParaRPr b="1" sz="1200" u="none" cap="none" strike="noStrike"/>
                    </a:p>
                  </a:txBody>
                  <a:tcPr marT="0" marB="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/>
                        <a:t>El sistema presentará una interfaz de usuario sencilla para que sea de fácil manejo a los usuarios del sistema.</a:t>
                      </a:r>
                      <a:endParaRPr sz="1100" u="none" cap="none" strike="noStrike"/>
                    </a:p>
                  </a:txBody>
                  <a:tcPr marT="0" marB="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9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Prioridad del requerimiento: </a:t>
                      </a:r>
                      <a:endParaRPr b="1" sz="1200" u="none" cap="none" strike="noStrike"/>
                    </a:p>
                  </a:txBody>
                  <a:tcPr marT="0" marB="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 u="none" cap="none" strike="noStrike"/>
                        <a:t>Alta.</a:t>
                      </a:r>
                      <a:endParaRPr sz="1100" u="none" cap="none" strike="noStrike"/>
                    </a:p>
                  </a:txBody>
                  <a:tcPr marT="0" marB="0" marR="50800" marL="508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6" name="Google Shape;206;p12"/>
          <p:cNvSpPr txBox="1"/>
          <p:nvPr/>
        </p:nvSpPr>
        <p:spPr>
          <a:xfrm>
            <a:off x="443400" y="1753925"/>
            <a:ext cx="4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6429050" y="1753925"/>
            <a:ext cx="58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e048ec4f3_1_28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13" name="Google Shape;213;g34e048ec4f3_1_28"/>
          <p:cNvSpPr txBox="1"/>
          <p:nvPr/>
        </p:nvSpPr>
        <p:spPr>
          <a:xfrm>
            <a:off x="7991175" y="6377675"/>
            <a:ext cx="18033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Casos de Uso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34e048ec4f3_1_28" title="Captura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875" y="1527300"/>
            <a:ext cx="4443900" cy="48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4e048ec4f3_1_28">
            <a:hlinkClick r:id="rId5"/>
          </p:cNvPr>
          <p:cNvSpPr txBox="1"/>
          <p:nvPr/>
        </p:nvSpPr>
        <p:spPr>
          <a:xfrm>
            <a:off x="2404175" y="6256800"/>
            <a:ext cx="18033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Extensión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34e048ec4f3_1_28" title="Modulo Usuario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2025" y="1527300"/>
            <a:ext cx="3361026" cy="49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/>
          <p:nvPr/>
        </p:nvSpPr>
        <p:spPr>
          <a:xfrm>
            <a:off x="9294425" y="1593925"/>
            <a:ext cx="2578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Administrador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Wireframe</a:t>
            </a:r>
            <a:endParaRPr/>
          </a:p>
        </p:txBody>
      </p:sp>
      <p:pic>
        <p:nvPicPr>
          <p:cNvPr id="223" name="Google Shape;223;p13" title="Inicio de sesion admin.PNG"/>
          <p:cNvPicPr preferRelativeResize="0"/>
          <p:nvPr/>
        </p:nvPicPr>
        <p:blipFill rotWithShape="1">
          <a:blip r:embed="rId4">
            <a:alphaModFix/>
          </a:blip>
          <a:srcRect b="3889" l="1613" r="0" t="9281"/>
          <a:stretch/>
        </p:blipFill>
        <p:spPr>
          <a:xfrm>
            <a:off x="0" y="1448450"/>
            <a:ext cx="2907924" cy="246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3" title="Crear usuarios admin.png"/>
          <p:cNvPicPr preferRelativeResize="0"/>
          <p:nvPr/>
        </p:nvPicPr>
        <p:blipFill rotWithShape="1">
          <a:blip r:embed="rId5">
            <a:alphaModFix/>
          </a:blip>
          <a:srcRect b="10327" l="16248" r="927" t="10657"/>
          <a:stretch/>
        </p:blipFill>
        <p:spPr>
          <a:xfrm>
            <a:off x="2907925" y="1448450"/>
            <a:ext cx="3105874" cy="24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3" title="Gestionar Categorias.png"/>
          <p:cNvPicPr preferRelativeResize="0"/>
          <p:nvPr/>
        </p:nvPicPr>
        <p:blipFill rotWithShape="1">
          <a:blip r:embed="rId6">
            <a:alphaModFix/>
          </a:blip>
          <a:srcRect b="3983" l="16618" r="0" t="9956"/>
          <a:stretch/>
        </p:blipFill>
        <p:spPr>
          <a:xfrm>
            <a:off x="6112350" y="1448450"/>
            <a:ext cx="3226074" cy="246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3" title="Subcategorias Admin.png"/>
          <p:cNvPicPr preferRelativeResize="0"/>
          <p:nvPr/>
        </p:nvPicPr>
        <p:blipFill rotWithShape="1">
          <a:blip r:embed="rId7">
            <a:alphaModFix/>
          </a:blip>
          <a:srcRect b="4766" l="16694" r="0" t="10566"/>
          <a:stretch/>
        </p:blipFill>
        <p:spPr>
          <a:xfrm>
            <a:off x="0" y="3961075"/>
            <a:ext cx="3226074" cy="27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3" title="Stock Admin.png"/>
          <p:cNvPicPr preferRelativeResize="0"/>
          <p:nvPr/>
        </p:nvPicPr>
        <p:blipFill rotWithShape="1">
          <a:blip r:embed="rId8">
            <a:alphaModFix/>
          </a:blip>
          <a:srcRect b="4631" l="20280" r="0" t="10701"/>
          <a:stretch/>
        </p:blipFill>
        <p:spPr>
          <a:xfrm>
            <a:off x="3241775" y="3961075"/>
            <a:ext cx="3283474" cy="27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/>
        </p:nvSpPr>
        <p:spPr>
          <a:xfrm>
            <a:off x="9294425" y="2138200"/>
            <a:ext cx="2295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Almacén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3"/>
          <p:cNvSpPr txBox="1"/>
          <p:nvPr/>
        </p:nvSpPr>
        <p:spPr>
          <a:xfrm>
            <a:off x="9294425" y="2641888"/>
            <a:ext cx="2295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MX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Técnico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3" title="Reportes Admin.pn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40950" y="3961075"/>
            <a:ext cx="2907926" cy="27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3" title="Garantias Admin.png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448875" y="3911825"/>
            <a:ext cx="27431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34e048ec4f3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225" y="2488737"/>
            <a:ext cx="5207450" cy="30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4e048ec4f3_1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2675" y="2488750"/>
            <a:ext cx="5871177" cy="30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4e048ec4f3_1_15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34e048ec4f3_1_15"/>
          <p:cNvSpPr txBox="1"/>
          <p:nvPr/>
        </p:nvSpPr>
        <p:spPr>
          <a:xfrm>
            <a:off x="433550" y="1675075"/>
            <a:ext cx="112230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4e048ec4f3_1_15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Matriz de costos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45" name="Google Shape;2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4998126" y="2968556"/>
            <a:ext cx="580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Rigoberto Vargas Gaona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Michael Ivan Galindo Garzon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Anderson Medina Hernandez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Edwin Giovanni Quenguan Soba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Esteban Alvarez Gonzalez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236" y="1704513"/>
            <a:ext cx="3186738" cy="400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" name="Google Shape;112;p7"/>
          <p:cNvCxnSpPr>
            <a:stCxn id="111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3" name="Google Shape;1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2247" y="1721458"/>
            <a:ext cx="1476375" cy="341508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7"/>
          <p:cNvSpPr txBox="1"/>
          <p:nvPr/>
        </p:nvSpPr>
        <p:spPr>
          <a:xfrm>
            <a:off x="865675" y="1971950"/>
            <a:ext cx="6161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300"/>
              <a:t>"¿Cuál es la estrategia más efectiva para que Nexcom S.A.S. centralice y gestione la información crítica de su cadena de suministro, abarcando desde el control de inventarios hasta la trazabilidad de la posventa, para optimizar sus operaciones?"</a:t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Formulación del Proyecto </a:t>
            </a:r>
            <a:endParaRPr/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850" y="1834875"/>
            <a:ext cx="5604769" cy="46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7711050" y="2068650"/>
            <a:ext cx="263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TRACLINKER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5909575" y="3615150"/>
            <a:ext cx="60960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MX" sz="1700">
                <a:solidFill>
                  <a:schemeClr val="dk1"/>
                </a:solidFill>
              </a:rPr>
              <a:t>TRACLINKER</a:t>
            </a:r>
            <a:r>
              <a:rPr lang="es-MX" sz="1700">
                <a:solidFill>
                  <a:schemeClr val="dk1"/>
                </a:solidFill>
              </a:rPr>
              <a:t> es un  software avanzado que </a:t>
            </a:r>
            <a:r>
              <a:rPr b="1" lang="es-MX" sz="1700">
                <a:solidFill>
                  <a:schemeClr val="dk1"/>
                </a:solidFill>
              </a:rPr>
              <a:t>revoluciona la trazabilidad de mercancías</a:t>
            </a:r>
            <a:r>
              <a:rPr lang="es-MX" sz="1700">
                <a:solidFill>
                  <a:schemeClr val="dk1"/>
                </a:solidFill>
              </a:rPr>
              <a:t>, brindando una </a:t>
            </a:r>
            <a:r>
              <a:rPr b="1" lang="es-MX" sz="1700">
                <a:solidFill>
                  <a:schemeClr val="dk1"/>
                </a:solidFill>
              </a:rPr>
              <a:t>visión 360 grados y en tiempo real</a:t>
            </a:r>
            <a:r>
              <a:rPr lang="es-MX" sz="1700">
                <a:solidFill>
                  <a:schemeClr val="dk1"/>
                </a:solidFill>
              </a:rPr>
              <a:t> de toda tu cadena de suministro. Desde la optimización de inventarios y procesos de producción, hasta el seguimiento proactivo de incidencias y la gestión inteligente de visitas técnicas, </a:t>
            </a:r>
            <a:r>
              <a:rPr b="1" lang="es-MX" sz="1700">
                <a:solidFill>
                  <a:schemeClr val="dk1"/>
                </a:solidFill>
              </a:rPr>
              <a:t>TRACLINKER</a:t>
            </a:r>
            <a:r>
              <a:rPr lang="es-MX" sz="1700">
                <a:solidFill>
                  <a:schemeClr val="dk1"/>
                </a:solidFill>
              </a:rPr>
              <a:t> </a:t>
            </a:r>
            <a:r>
              <a:rPr b="1" lang="es-MX" sz="1700">
                <a:solidFill>
                  <a:schemeClr val="dk1"/>
                </a:solidFill>
              </a:rPr>
              <a:t>centraliza la información, automatiza tareas cruciales y potencia la toma de decisiones estratégicas</a:t>
            </a:r>
            <a:r>
              <a:rPr lang="es-MX" sz="1700">
                <a:solidFill>
                  <a:schemeClr val="dk1"/>
                </a:solidFill>
              </a:rPr>
              <a:t>, logrando una </a:t>
            </a:r>
            <a:r>
              <a:rPr b="1" lang="es-MX" sz="1700">
                <a:solidFill>
                  <a:schemeClr val="dk1"/>
                </a:solidFill>
              </a:rPr>
              <a:t>reducción significativa de errores y un aumento sustancial de la eficiencia</a:t>
            </a:r>
            <a:r>
              <a:rPr lang="es-MX" sz="1700">
                <a:solidFill>
                  <a:schemeClr val="dk1"/>
                </a:solidFill>
              </a:rPr>
              <a:t> en todas las áreas involucradas.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7006650" y="2744396"/>
            <a:ext cx="40398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PARA CONTROLAR LA TRAZABILIDAD DE MERCANCÍAS</a:t>
            </a:r>
            <a:r>
              <a:rPr b="1" i="0" lang="es-MX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477" y="1456884"/>
            <a:ext cx="5435536" cy="4991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4"/>
          <p:cNvCxnSpPr>
            <a:stCxn id="128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4"/>
          <p:cNvSpPr txBox="1"/>
          <p:nvPr/>
        </p:nvSpPr>
        <p:spPr>
          <a:xfrm>
            <a:off x="950050" y="2459250"/>
            <a:ext cx="5840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>
                <a:solidFill>
                  <a:schemeClr val="dk1"/>
                </a:solidFill>
              </a:rPr>
              <a:t>Se implementará </a:t>
            </a:r>
            <a:r>
              <a:rPr b="1" lang="es-MX" sz="1900">
                <a:solidFill>
                  <a:schemeClr val="dk1"/>
                </a:solidFill>
              </a:rPr>
              <a:t>TracLinker</a:t>
            </a:r>
            <a:r>
              <a:rPr lang="es-MX" sz="1900">
                <a:solidFill>
                  <a:schemeClr val="dk1"/>
                </a:solidFill>
              </a:rPr>
              <a:t>, un Sistema de Información Web clave para que Nexcom S.A.S. optimice la gestión y trazabilidad de sus inventarios y procesos de posventa. Esta herramienta proporcionará visibilidad en tiempo real, lo que permitirá una mejor toma de decisiones operativas, en el transcurso de los próximos 12 meses.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p5"/>
          <p:cNvCxnSpPr>
            <a:stCxn id="136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5"/>
          <p:cNvSpPr txBox="1"/>
          <p:nvPr/>
        </p:nvSpPr>
        <p:spPr>
          <a:xfrm>
            <a:off x="519525" y="1399625"/>
            <a:ext cx="5547900" cy="4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los</a:t>
            </a:r>
            <a:r>
              <a:rPr lang="es-MX" sz="1800">
                <a:solidFill>
                  <a:schemeClr val="dk1"/>
                </a:solidFill>
              </a:rPr>
              <a:t> </a:t>
            </a:r>
            <a:r>
              <a:rPr b="0" i="1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Usuarios</a:t>
            </a: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Empresa </a:t>
            </a:r>
            <a:r>
              <a:rPr b="0" i="0" lang="es-MX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NEXCOM.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</a:t>
            </a:r>
            <a:r>
              <a:rPr lang="es-MX" sz="1800">
                <a:solidFill>
                  <a:schemeClr val="dk1"/>
                </a:solidFill>
              </a:rPr>
              <a:t> </a:t>
            </a:r>
            <a:r>
              <a:rPr i="1" lang="es-MX" sz="1800">
                <a:solidFill>
                  <a:schemeClr val="dk1"/>
                </a:solidFill>
              </a:rPr>
              <a:t>Productos</a:t>
            </a: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Empresa </a:t>
            </a:r>
            <a:r>
              <a:rPr b="0" i="0" lang="es-MX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NEXCOM.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</a:t>
            </a:r>
            <a:r>
              <a:rPr i="1" lang="es-MX" sz="1800">
                <a:solidFill>
                  <a:schemeClr val="dk1"/>
                </a:solidFill>
              </a:rPr>
              <a:t>Categorías</a:t>
            </a: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Empresa </a:t>
            </a:r>
            <a:r>
              <a:rPr b="0" i="0" lang="es-MX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NEXCOM.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MX" sz="1800">
                <a:solidFill>
                  <a:schemeClr val="dk1"/>
                </a:solidFill>
              </a:rPr>
              <a:t>Gestionar </a:t>
            </a:r>
            <a:r>
              <a:rPr i="1" lang="es-MX" sz="1800">
                <a:solidFill>
                  <a:schemeClr val="dk1"/>
                </a:solidFill>
              </a:rPr>
              <a:t>Subcategorías</a:t>
            </a:r>
            <a:r>
              <a:rPr lang="es-MX" sz="1800">
                <a:solidFill>
                  <a:schemeClr val="dk1"/>
                </a:solidFill>
              </a:rPr>
              <a:t> de la Empresa </a:t>
            </a:r>
            <a:r>
              <a:rPr lang="es-MX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NEXCOM.</a:t>
            </a:r>
            <a:endParaRPr sz="18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MX" sz="1800">
                <a:solidFill>
                  <a:schemeClr val="dk1"/>
                </a:solidFill>
              </a:rPr>
              <a:t>Gestionar </a:t>
            </a:r>
            <a:r>
              <a:rPr i="1" lang="es-MX" sz="1800">
                <a:solidFill>
                  <a:schemeClr val="dk1"/>
                </a:solidFill>
              </a:rPr>
              <a:t>Informes</a:t>
            </a:r>
            <a:r>
              <a:rPr lang="es-MX" sz="1800">
                <a:solidFill>
                  <a:schemeClr val="dk1"/>
                </a:solidFill>
              </a:rPr>
              <a:t> de la Empresa </a:t>
            </a:r>
            <a:r>
              <a:rPr lang="es-MX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NEXCOM.</a:t>
            </a:r>
            <a:endParaRPr sz="18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MX" sz="1800">
                <a:solidFill>
                  <a:schemeClr val="dk1"/>
                </a:solidFill>
              </a:rPr>
              <a:t>Gestionar </a:t>
            </a:r>
            <a:r>
              <a:rPr i="1" lang="es-MX" sz="1800">
                <a:solidFill>
                  <a:schemeClr val="dk1"/>
                </a:solidFill>
              </a:rPr>
              <a:t>Garantías</a:t>
            </a:r>
            <a:r>
              <a:rPr lang="es-MX" sz="1800">
                <a:solidFill>
                  <a:schemeClr val="dk1"/>
                </a:solidFill>
              </a:rPr>
              <a:t> de la Empresa </a:t>
            </a:r>
            <a:r>
              <a:rPr lang="es-MX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NEXCOM.</a:t>
            </a:r>
            <a:endParaRPr sz="18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-MX" sz="1800">
                <a:solidFill>
                  <a:schemeClr val="dk1"/>
                </a:solidFill>
              </a:rPr>
              <a:t>Gestionar </a:t>
            </a:r>
            <a:r>
              <a:rPr i="1" lang="es-MX" sz="1800">
                <a:solidFill>
                  <a:schemeClr val="dk1"/>
                </a:solidFill>
              </a:rPr>
              <a:t>Proveedores</a:t>
            </a:r>
            <a:r>
              <a:rPr lang="es-MX" sz="1800">
                <a:solidFill>
                  <a:schemeClr val="dk1"/>
                </a:solidFill>
              </a:rPr>
              <a:t> de la Empresa </a:t>
            </a:r>
            <a:r>
              <a:rPr lang="es-MX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NEXCOM.</a:t>
            </a:r>
            <a:endParaRPr sz="1800">
              <a:solidFill>
                <a:schemeClr val="dk1"/>
              </a:solidFill>
            </a:endParaRPr>
          </a:p>
          <a:p>
            <a:pPr indent="-323850" lvl="0" marL="457200" marR="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</a:t>
            </a:r>
            <a:r>
              <a:rPr i="1" lang="es-MX" sz="1800">
                <a:solidFill>
                  <a:schemeClr val="dk1"/>
                </a:solidFill>
              </a:rPr>
              <a:t>Transformaciones</a:t>
            </a: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la Empresa </a:t>
            </a:r>
            <a:r>
              <a:rPr b="0" i="0" lang="es-MX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NEXCOM.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los reportes gráficos e impresos de la </a:t>
            </a:r>
            <a:r>
              <a:rPr b="0" i="0" lang="es-MX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NEXCOM</a:t>
            </a: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322" y="1186350"/>
            <a:ext cx="5389303" cy="5389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Planteamiento del Problema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6"/>
          <p:cNvCxnSpPr>
            <a:stCxn id="144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0326" y="1672400"/>
            <a:ext cx="3002800" cy="43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875075" y="1349925"/>
            <a:ext cx="65886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NEXCOM S.A.S comercializa equipos tecnológicos al sector público y privado, registrando información como seriales, modelos, marcas, contratos y clientes en un drive. </a:t>
            </a:r>
            <a:b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 embargo, al llenarse la base de datos, algunas funciones dejan de operar correctamente, lo que obliga a descargar parte de la información para mantener el rendimiento. </a:t>
            </a:r>
            <a:b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datos están distribuidos en múltiples archivos, lo que dificulta su consulta y verificación, especialmente en procesos como la gestión de garantías. Además, no se registran salidas ni transformaciones, lo que limita la trazabilidad de los equipos. </a:t>
            </a:r>
            <a:b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Actualmente, las solicitudes de mantenimiento y garantía se gestionan por correo electrónico, dificultando el seguimiento y control de estas operaciones.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/>
        </p:nvSpPr>
        <p:spPr>
          <a:xfrm>
            <a:off x="950054" y="605917"/>
            <a:ext cx="5547843" cy="107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0" i="0" lang="es-MX" sz="2600" u="none" cap="none" strike="noStrike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8"/>
          <p:cNvCxnSpPr>
            <a:stCxn id="152" idx="1"/>
          </p:cNvCxnSpPr>
          <p:nvPr/>
        </p:nvCxnSpPr>
        <p:spPr>
          <a:xfrm flipH="1" rot="10800000">
            <a:off x="950054" y="1094432"/>
            <a:ext cx="5042400" cy="480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4" name="Google Shape;154;p8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7199789" y="1631023"/>
            <a:ext cx="4145873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 txBox="1"/>
          <p:nvPr/>
        </p:nvSpPr>
        <p:spPr>
          <a:xfrm flipH="1">
            <a:off x="10376925" y="6401425"/>
            <a:ext cx="1921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Ver documento</a:t>
            </a:r>
            <a:r>
              <a:rPr b="0" i="0" lang="es-MX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679900" y="1350525"/>
            <a:ext cx="5312700" cy="49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</a:rPr>
              <a:t>TracLinker permitirá a la empresa NEXCOM controlar y trazar de manera integral sus inventarios, producción, incidencias de garantía y planeación de visitas técnicas. Esto se logrará a través de un entorno web intuitivo y sus interfaces de usuario, con acceso definido según el rol asignado por el administrador.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</a:rPr>
              <a:t>El software incorporará un estricto control de acceso del personal, registrando cada operación realizada con su debida justificación. Esta funcionalidad está diseñada para minimizar errores operativos y garantizar la integridad de los datos, asegurando que toda la información sea verídica y confiable. De este modo, TracLinker facilitará una comunicación transparente y precisa con los clientes, optimizando los procesos y evitando inconsistencias que puedan generar tropiezos.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/>
          </a:p>
        </p:txBody>
      </p:sp>
      <p:pic>
        <p:nvPicPr>
          <p:cNvPr id="162" name="Google Shape;162;p9" title="shutterstock_351628937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2650" y="2444550"/>
            <a:ext cx="2719249" cy="307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"/>
          <p:cNvSpPr txBox="1"/>
          <p:nvPr/>
        </p:nvSpPr>
        <p:spPr>
          <a:xfrm>
            <a:off x="1244850" y="1860550"/>
            <a:ext cx="6504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</a:rPr>
              <a:t>NEXCOM S.A.S. sufre por la gestión desorganizada de su información en un drive, lo que causa problemas de rendimiento, dificulta la consulta de datos clave para garantías y carece de trazabilidad de inventarios y gestión de posventa.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</a:rPr>
              <a:t>La implementación de TracLinker, un sistema web centralizado, es crucial. Este optimizará las operaciones, ofreciendo visibilidad en tiempo real desde inventario hasta posventa.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MX" sz="1600">
                <a:solidFill>
                  <a:schemeClr val="dk1"/>
                </a:solidFill>
              </a:rPr>
              <a:t>TracLinker reducirá errores, mejorará la trazabilidad y la toma de decisiones, garantizando información verídica para una mejor atención al cliente. En suma, TracLinker es una inversión estratégica para la eficiencia y el control en NEXCOM S.A.S.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2024-03-15T00:49:27Z</dcterms:created>
  <dc:creator>Carlos Andrés Herrera Mora</dc:creator>
</cp:coreProperties>
</file>